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6" r:id="rId21"/>
    <p:sldId id="274"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03/06/1439</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03/06/1439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03/06/1439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03/06/1439</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03/06/1439</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lus/>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3227401"/>
          </a:xfrm>
        </p:spPr>
        <p:txBody>
          <a:bodyPr/>
          <a:lstStyle/>
          <a:p>
            <a:pPr rtl="0"/>
            <a:r>
              <a:rPr lang="en-US" dirty="0" smtClean="0"/>
              <a:t>Community Language Learning</a:t>
            </a:r>
            <a:br>
              <a:rPr lang="en-US" dirty="0" smtClean="0"/>
            </a:br>
            <a:r>
              <a:rPr lang="en-US" dirty="0" smtClean="0"/>
              <a:t>CLL</a:t>
            </a:r>
            <a:endParaRPr lang="ar-IQ" dirty="0"/>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578687"/>
          </a:xfrm>
        </p:spPr>
        <p:txBody>
          <a:bodyPr/>
          <a:lstStyle/>
          <a:p>
            <a:pPr algn="l" rtl="0">
              <a:buNone/>
            </a:pPr>
            <a:r>
              <a:rPr lang="en-US" dirty="0" smtClean="0"/>
              <a:t>3. Characteristics of the teaching / learning process :</a:t>
            </a:r>
          </a:p>
          <a:p>
            <a:pPr algn="l" rtl="0">
              <a:buNone/>
            </a:pPr>
            <a:r>
              <a:rPr lang="en-US" dirty="0" smtClean="0"/>
              <a:t>1. Students have conversation</a:t>
            </a:r>
          </a:p>
          <a:p>
            <a:pPr algn="l" rtl="0">
              <a:buNone/>
            </a:pPr>
            <a:r>
              <a:rPr lang="en-US" dirty="0" smtClean="0"/>
              <a:t>2. Translation</a:t>
            </a:r>
          </a:p>
          <a:p>
            <a:pPr algn="l" rtl="0">
              <a:buNone/>
            </a:pPr>
            <a:r>
              <a:rPr lang="en-US" dirty="0" smtClean="0"/>
              <a:t>3. Recording the conversation</a:t>
            </a:r>
          </a:p>
          <a:p>
            <a:pPr algn="l" rtl="0">
              <a:buNone/>
            </a:pPr>
            <a:r>
              <a:rPr lang="en-US" dirty="0" smtClean="0"/>
              <a:t>4. A transcript is made of the conversation</a:t>
            </a:r>
          </a:p>
          <a:p>
            <a:pPr algn="l" rtl="0">
              <a:buNone/>
            </a:pPr>
            <a:r>
              <a:rPr lang="en-US" dirty="0" smtClean="0"/>
              <a:t>5. The transcript becomes a text through which the teacher can teach grammar, vocabulary, meaning, and creating new sentences.</a:t>
            </a:r>
            <a:endParaRPr lang="ar-IQ" dirty="0"/>
          </a:p>
        </p:txBody>
      </p:sp>
    </p:spTree>
  </p:cSld>
  <p:clrMapOvr>
    <a:masterClrMapping/>
  </p:clrMapOvr>
  <p:transition>
    <p:plu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650125"/>
          </a:xfrm>
        </p:spPr>
        <p:txBody>
          <a:bodyPr/>
          <a:lstStyle/>
          <a:p>
            <a:pPr algn="l" rtl="0">
              <a:buNone/>
            </a:pPr>
            <a:r>
              <a:rPr lang="en-US" dirty="0" smtClean="0"/>
              <a:t>Curran believes that </a:t>
            </a:r>
            <a:r>
              <a:rPr lang="en-US" dirty="0" err="1" smtClean="0"/>
              <a:t>nondefensive</a:t>
            </a:r>
            <a:r>
              <a:rPr lang="en-US" dirty="0" smtClean="0"/>
              <a:t> ( secure ) learning comprises 6 elements abbreviated as SAARRD</a:t>
            </a:r>
          </a:p>
          <a:p>
            <a:pPr algn="l" rtl="0">
              <a:buNone/>
            </a:pPr>
            <a:r>
              <a:rPr lang="en-US" dirty="0" smtClean="0"/>
              <a:t>S = Security</a:t>
            </a:r>
          </a:p>
          <a:p>
            <a:pPr algn="l" rtl="0">
              <a:buNone/>
            </a:pPr>
            <a:r>
              <a:rPr lang="en-US" dirty="0" smtClean="0"/>
              <a:t>A= Aggression ( means that students should be given the chance to assert themselves and be actively involved in their learning. This is clearly manifested in the conversation the students make )</a:t>
            </a:r>
          </a:p>
          <a:p>
            <a:pPr algn="l" rtl="0">
              <a:buNone/>
            </a:pPr>
            <a:r>
              <a:rPr lang="en-US" dirty="0" smtClean="0"/>
              <a:t>A= Attention ( learners</a:t>
            </a:r>
            <a:r>
              <a:rPr lang="en-US" smtClean="0"/>
              <a:t>, especially </a:t>
            </a:r>
            <a:r>
              <a:rPr lang="en-US" dirty="0" smtClean="0"/>
              <a:t>the beginners, should not be made do two tasks at the same time )</a:t>
            </a:r>
            <a:endParaRPr lang="ar-IQ" dirty="0"/>
          </a:p>
        </p:txBody>
      </p:sp>
    </p:spTree>
  </p:cSld>
  <p:clrMapOvr>
    <a:masterClrMapping/>
  </p:clrMapOvr>
  <p:transition>
    <p:plu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85728"/>
            <a:ext cx="8229600" cy="5721563"/>
          </a:xfrm>
        </p:spPr>
        <p:txBody>
          <a:bodyPr>
            <a:normAutofit lnSpcReduction="10000"/>
          </a:bodyPr>
          <a:lstStyle/>
          <a:p>
            <a:pPr algn="just" rtl="0">
              <a:buNone/>
            </a:pPr>
            <a:r>
              <a:rPr lang="en-US" dirty="0" smtClean="0"/>
              <a:t>R = Reflection ( It occurs in two situations; first when they are asked only to listen when the teacher reads the conversation for three times, and second when they are asked to express how they felt about the learning experience they have had )</a:t>
            </a:r>
          </a:p>
          <a:p>
            <a:pPr algn="just" rtl="0">
              <a:buNone/>
            </a:pPr>
            <a:r>
              <a:rPr lang="en-US" dirty="0" smtClean="0"/>
              <a:t>R = Retention ( It is the integration of the material they studied in creating new sentences )</a:t>
            </a:r>
          </a:p>
          <a:p>
            <a:pPr algn="just" rtl="0">
              <a:buNone/>
            </a:pPr>
            <a:r>
              <a:rPr lang="en-US" dirty="0" smtClean="0"/>
              <a:t>D = Discrimination ( When students were asked to listen to Human Computer to check their production. So they are learning to match their production to that of the Human Computer ).</a:t>
            </a:r>
            <a:endParaRPr lang="ar-IQ" dirty="0"/>
          </a:p>
        </p:txBody>
      </p:sp>
    </p:spTree>
  </p:cSld>
  <p:clrMapOvr>
    <a:masterClrMapping/>
  </p:clrMapOvr>
  <p:transition>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650125"/>
          </a:xfrm>
        </p:spPr>
        <p:txBody>
          <a:bodyPr/>
          <a:lstStyle/>
          <a:p>
            <a:pPr algn="l" rtl="0">
              <a:buNone/>
            </a:pPr>
            <a:r>
              <a:rPr lang="en-US" dirty="0" smtClean="0"/>
              <a:t>4. Interaction ( This method is described as teacher – students </a:t>
            </a:r>
            <a:r>
              <a:rPr lang="en-US" dirty="0" err="1" smtClean="0"/>
              <a:t>centred</a:t>
            </a:r>
            <a:r>
              <a:rPr lang="en-US" dirty="0" smtClean="0"/>
              <a:t> as both of them are decision makers )</a:t>
            </a:r>
          </a:p>
          <a:p>
            <a:pPr algn="l" rtl="0">
              <a:buNone/>
            </a:pPr>
            <a:endParaRPr lang="en-US" dirty="0" smtClean="0"/>
          </a:p>
          <a:p>
            <a:pPr algn="l" rtl="0">
              <a:buNone/>
            </a:pPr>
            <a:r>
              <a:rPr lang="en-US" dirty="0" smtClean="0"/>
              <a:t>5. Students’ Feelings ( It is the cornerstone in this method which should be taken care of in a number of steps made by the </a:t>
            </a:r>
            <a:r>
              <a:rPr lang="en-US" smtClean="0"/>
              <a:t>teacher )</a:t>
            </a:r>
          </a:p>
          <a:p>
            <a:pPr algn="l" rtl="0">
              <a:buNone/>
            </a:pPr>
            <a:endParaRPr lang="en-US" dirty="0" smtClean="0"/>
          </a:p>
          <a:p>
            <a:pPr algn="l" rtl="0">
              <a:buNone/>
            </a:pPr>
            <a:r>
              <a:rPr lang="en-US" dirty="0" smtClean="0"/>
              <a:t>6. Language / Culture : ( Language is communication, and culture is an integral part of it )</a:t>
            </a:r>
            <a:endParaRPr lang="ar-IQ" dirty="0"/>
          </a:p>
        </p:txBody>
      </p:sp>
    </p:spTree>
  </p:cSld>
  <p:clrMapOvr>
    <a:masterClrMapping/>
  </p:clrMapOvr>
  <p:transition>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42918"/>
            <a:ext cx="8229600" cy="5364373"/>
          </a:xfrm>
        </p:spPr>
        <p:txBody>
          <a:bodyPr/>
          <a:lstStyle/>
          <a:p>
            <a:pPr algn="l" rtl="0">
              <a:buNone/>
            </a:pPr>
            <a:r>
              <a:rPr lang="en-US" dirty="0" smtClean="0"/>
              <a:t>7. Language Components / Skills : ( grammar / vocabulary / pronunciation ) are taught</a:t>
            </a:r>
          </a:p>
          <a:p>
            <a:pPr algn="l" rtl="0">
              <a:buNone/>
            </a:pPr>
            <a:r>
              <a:rPr lang="en-US" dirty="0" smtClean="0"/>
              <a:t>Skills ( understanding and speaking are emphasized at the beginning with reinforcement through reading and writing )</a:t>
            </a:r>
          </a:p>
          <a:p>
            <a:pPr algn="l" rtl="0">
              <a:buNone/>
            </a:pPr>
            <a:r>
              <a:rPr lang="en-US" dirty="0" smtClean="0"/>
              <a:t>Students generate their own syllabus at the beginning . Later on, when students feel more secure, the teacher might prepare specific materials or work with published textbooks</a:t>
            </a:r>
            <a:endParaRPr lang="ar-IQ" dirty="0"/>
          </a:p>
        </p:txBody>
      </p:sp>
    </p:spTree>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lstStyle/>
          <a:p>
            <a:pPr algn="l" rtl="0">
              <a:buNone/>
            </a:pPr>
            <a:r>
              <a:rPr lang="en-US" dirty="0" smtClean="0"/>
              <a:t>8. Native Language Role :</a:t>
            </a:r>
          </a:p>
          <a:p>
            <a:pPr algn="l" rtl="0">
              <a:buNone/>
            </a:pPr>
            <a:endParaRPr lang="en-US" dirty="0" smtClean="0"/>
          </a:p>
          <a:p>
            <a:pPr algn="l" rtl="0">
              <a:buNone/>
            </a:pPr>
            <a:r>
              <a:rPr lang="en-US" dirty="0" smtClean="0"/>
              <a:t>9. Evaluation : Integrative tests are preferred to the discrete – point ones, like in writing a paragraph or making an interview )</a:t>
            </a:r>
          </a:p>
          <a:p>
            <a:pPr algn="l" rtl="0">
              <a:buNone/>
            </a:pPr>
            <a:r>
              <a:rPr lang="en-US" dirty="0" smtClean="0"/>
              <a:t>Self – evaluation is encouraged</a:t>
            </a:r>
          </a:p>
          <a:p>
            <a:pPr algn="l" rtl="0">
              <a:buNone/>
            </a:pPr>
            <a:endParaRPr lang="en-US" dirty="0" smtClean="0"/>
          </a:p>
          <a:p>
            <a:pPr algn="l" rtl="0">
              <a:buNone/>
            </a:pPr>
            <a:r>
              <a:rPr lang="en-US" dirty="0" smtClean="0"/>
              <a:t>10. Error Correction : </a:t>
            </a:r>
            <a:endParaRPr lang="ar-IQ" dirty="0"/>
          </a:p>
        </p:txBody>
      </p:sp>
    </p:spTree>
  </p:cSld>
  <p:clrMapOvr>
    <a:masterClrMapping/>
  </p:clrMapOvr>
  <p:transition>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buFont typeface="Wingdings" pitchFamily="2" charset="2"/>
              <a:buChar char="v"/>
            </a:pPr>
            <a:r>
              <a:rPr lang="en-US" dirty="0" smtClean="0"/>
              <a:t>Recording students conversation</a:t>
            </a:r>
          </a:p>
          <a:p>
            <a:pPr algn="l" rtl="0">
              <a:buFont typeface="Wingdings" pitchFamily="2" charset="2"/>
              <a:buChar char="v"/>
            </a:pPr>
            <a:r>
              <a:rPr lang="en-US" dirty="0" smtClean="0"/>
              <a:t>Transcription</a:t>
            </a:r>
          </a:p>
          <a:p>
            <a:pPr algn="l" rtl="0">
              <a:buFont typeface="Wingdings" pitchFamily="2" charset="2"/>
              <a:buChar char="v"/>
            </a:pPr>
            <a:r>
              <a:rPr lang="en-US" dirty="0" smtClean="0"/>
              <a:t>Reflective listening</a:t>
            </a:r>
          </a:p>
          <a:p>
            <a:pPr algn="l" rtl="0">
              <a:buFont typeface="Wingdings" pitchFamily="2" charset="2"/>
              <a:buChar char="v"/>
            </a:pPr>
            <a:r>
              <a:rPr lang="en-US" dirty="0" smtClean="0"/>
              <a:t>Human Computer</a:t>
            </a:r>
          </a:p>
          <a:p>
            <a:pPr algn="l" rtl="0">
              <a:buFont typeface="Wingdings" pitchFamily="2" charset="2"/>
              <a:buChar char="v"/>
            </a:pPr>
            <a:r>
              <a:rPr lang="en-US" dirty="0" smtClean="0"/>
              <a:t>Small group tasks </a:t>
            </a:r>
          </a:p>
          <a:p>
            <a:pPr algn="l" rtl="0">
              <a:buFont typeface="Wingdings" pitchFamily="2" charset="2"/>
              <a:buChar char="v"/>
            </a:pPr>
            <a:endParaRPr lang="ar-IQ" dirty="0"/>
          </a:p>
        </p:txBody>
      </p:sp>
      <p:sp>
        <p:nvSpPr>
          <p:cNvPr id="3" name="عنوان 2"/>
          <p:cNvSpPr>
            <a:spLocks noGrp="1"/>
          </p:cNvSpPr>
          <p:nvPr>
            <p:ph type="title"/>
          </p:nvPr>
        </p:nvSpPr>
        <p:spPr/>
        <p:txBody>
          <a:bodyPr/>
          <a:lstStyle/>
          <a:p>
            <a:pPr algn="ctr" rtl="0"/>
            <a:r>
              <a:rPr lang="en-US" dirty="0" smtClean="0"/>
              <a:t>Techniques</a:t>
            </a:r>
            <a:endParaRPr lang="ar-IQ" dirty="0"/>
          </a:p>
        </p:txBody>
      </p:sp>
    </p:spTree>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indent="-514350" algn="l" rtl="0">
              <a:buAutoNum type="arabicPeriod"/>
            </a:pPr>
            <a:r>
              <a:rPr lang="en-US" dirty="0" smtClean="0"/>
              <a:t>learning takes place in a communicative </a:t>
            </a:r>
            <a:r>
              <a:rPr lang="ar-IQ" dirty="0" smtClean="0"/>
              <a:t> </a:t>
            </a:r>
            <a:r>
              <a:rPr lang="en-US" dirty="0" smtClean="0"/>
              <a:t>situation where teachers and learners are involved in an interaction.</a:t>
            </a:r>
          </a:p>
          <a:p>
            <a:pPr marL="624078" indent="-514350" algn="l" rtl="0">
              <a:buAutoNum type="arabicPeriod"/>
            </a:pPr>
            <a:r>
              <a:rPr lang="en-US" dirty="0" smtClean="0"/>
              <a:t>It encourages learners to cooperate and learn from each other, feel they are like one unit ( community ).</a:t>
            </a:r>
          </a:p>
          <a:p>
            <a:pPr algn="l" rtl="0"/>
            <a:r>
              <a:rPr lang="en-US" dirty="0" smtClean="0"/>
              <a:t>3. The teacher allows the learners to determine the type of conversation and to analyze the foreign language inductively.</a:t>
            </a:r>
          </a:p>
          <a:p>
            <a:pPr marL="624078" indent="-514350" algn="l" rtl="0">
              <a:buAutoNum type="arabicPeriod"/>
            </a:pPr>
            <a:endParaRPr lang="en-US" dirty="0" smtClean="0"/>
          </a:p>
          <a:p>
            <a:pPr algn="l" rtl="0">
              <a:buNone/>
            </a:pPr>
            <a:endParaRPr lang="ar-IQ" dirty="0"/>
          </a:p>
        </p:txBody>
      </p:sp>
      <p:sp>
        <p:nvSpPr>
          <p:cNvPr id="3" name="عنوان 2"/>
          <p:cNvSpPr>
            <a:spLocks noGrp="1"/>
          </p:cNvSpPr>
          <p:nvPr>
            <p:ph type="title"/>
          </p:nvPr>
        </p:nvSpPr>
        <p:spPr/>
        <p:txBody>
          <a:bodyPr/>
          <a:lstStyle/>
          <a:p>
            <a:pPr algn="ctr" rtl="0"/>
            <a:r>
              <a:rPr lang="en-US" dirty="0" smtClean="0"/>
              <a:t>Advantages</a:t>
            </a:r>
            <a:endParaRPr lang="ar-IQ" dirty="0"/>
          </a:p>
        </p:txBody>
      </p:sp>
    </p:spTree>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buNone/>
            </a:pPr>
            <a:r>
              <a:rPr lang="en-US" dirty="0" smtClean="0"/>
              <a:t>4. It helps learners to act independently in </a:t>
            </a:r>
            <a:r>
              <a:rPr lang="en-US" dirty="0" smtClean="0"/>
              <a:t>learning</a:t>
            </a:r>
          </a:p>
          <a:p>
            <a:pPr algn="l" rtl="0">
              <a:buNone/>
            </a:pPr>
            <a:r>
              <a:rPr lang="en-US" dirty="0" smtClean="0"/>
              <a:t>5. The teacher works hard to lower the learners’ anxiety and create a safe atmosphere for </a:t>
            </a:r>
            <a:r>
              <a:rPr lang="en-US" smtClean="0"/>
              <a:t>efficient learning</a:t>
            </a:r>
            <a:endParaRPr lang="en-US" dirty="0" smtClean="0"/>
          </a:p>
          <a:p>
            <a:pPr algn="l" rtl="0">
              <a:buNone/>
            </a:pPr>
            <a:endParaRPr lang="ar-IQ" dirty="0"/>
          </a:p>
        </p:txBody>
      </p:sp>
      <p:sp>
        <p:nvSpPr>
          <p:cNvPr id="3" name="عنوان 2"/>
          <p:cNvSpPr>
            <a:spLocks noGrp="1"/>
          </p:cNvSpPr>
          <p:nvPr>
            <p:ph type="title"/>
          </p:nvPr>
        </p:nvSpPr>
        <p:spPr/>
        <p:txBody>
          <a:bodyPr/>
          <a:lstStyle/>
          <a:p>
            <a:pPr algn="ctr" rtl="0"/>
            <a:r>
              <a:rPr lang="en-US" dirty="0" smtClean="0"/>
              <a:t>Advantages</a:t>
            </a:r>
            <a:endParaRPr lang="ar-IQ" dirty="0"/>
          </a:p>
        </p:txBody>
      </p:sp>
    </p:spTree>
  </p:cSld>
  <p:clrMapOvr>
    <a:masterClrMapping/>
  </p:clrMapOvr>
  <p:transition>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indent="-514350" algn="l" rtl="0">
              <a:buAutoNum type="arabicPeriod"/>
            </a:pPr>
            <a:r>
              <a:rPr lang="en-US" dirty="0" smtClean="0"/>
              <a:t>Inductive learning may not be suitable for early stage learners.</a:t>
            </a:r>
          </a:p>
          <a:p>
            <a:pPr marL="624078" indent="-514350" algn="l" rtl="0">
              <a:buAutoNum type="arabicPeriod"/>
            </a:pPr>
            <a:r>
              <a:rPr lang="en-US" dirty="0" smtClean="0"/>
              <a:t>The non-directive role of the teacher at early stages of learning cannot be useful for learners</a:t>
            </a:r>
          </a:p>
          <a:p>
            <a:pPr marL="624078" indent="-514350" algn="l" rtl="0">
              <a:buAutoNum type="arabicPeriod"/>
            </a:pPr>
            <a:r>
              <a:rPr lang="en-US" dirty="0" smtClean="0"/>
              <a:t>No syllabus. It is difficult to design a new dialogue each time with different language structures and vocabulary to teach</a:t>
            </a:r>
          </a:p>
          <a:p>
            <a:pPr marL="624078" indent="-514350" algn="l" rtl="0">
              <a:buAutoNum type="arabicPeriod"/>
            </a:pPr>
            <a:r>
              <a:rPr lang="en-US" dirty="0" smtClean="0"/>
              <a:t>It is not suitable for large classes</a:t>
            </a:r>
          </a:p>
          <a:p>
            <a:pPr marL="624078" indent="-514350" algn="l" rtl="0">
              <a:buAutoNum type="arabicPeriod"/>
            </a:pPr>
            <a:r>
              <a:rPr lang="en-US" dirty="0" smtClean="0"/>
              <a:t>It is time consuming</a:t>
            </a:r>
          </a:p>
          <a:p>
            <a:pPr marL="624078" indent="-514350" algn="l" rtl="0">
              <a:buAutoNum type="arabicPeriod"/>
            </a:pPr>
            <a:endParaRPr lang="en-US" dirty="0" smtClean="0"/>
          </a:p>
          <a:p>
            <a:pPr marL="624078" indent="-514350" algn="l" rtl="0">
              <a:buAutoNum type="arabicPeriod"/>
            </a:pPr>
            <a:endParaRPr lang="en-US" dirty="0" smtClean="0"/>
          </a:p>
          <a:p>
            <a:pPr marL="624078" indent="-514350" algn="l" rtl="0">
              <a:buAutoNum type="arabicPeriod"/>
            </a:pPr>
            <a:endParaRPr lang="en-US" dirty="0" smtClean="0"/>
          </a:p>
          <a:p>
            <a:pPr marL="624078" indent="-514350" algn="l" rtl="0">
              <a:buAutoNum type="arabicPeriod"/>
            </a:pPr>
            <a:endParaRPr lang="ar-IQ" dirty="0"/>
          </a:p>
        </p:txBody>
      </p:sp>
      <p:sp>
        <p:nvSpPr>
          <p:cNvPr id="3" name="عنوان 2"/>
          <p:cNvSpPr>
            <a:spLocks noGrp="1"/>
          </p:cNvSpPr>
          <p:nvPr>
            <p:ph type="title"/>
          </p:nvPr>
        </p:nvSpPr>
        <p:spPr/>
        <p:txBody>
          <a:bodyPr/>
          <a:lstStyle/>
          <a:p>
            <a:pPr algn="ctr" rtl="0"/>
            <a:r>
              <a:rPr lang="en-US" dirty="0" smtClean="0"/>
              <a:t>Disadvantages</a:t>
            </a:r>
            <a:endParaRPr lang="ar-IQ" dirty="0"/>
          </a:p>
        </p:txBody>
      </p:sp>
    </p:spTree>
  </p:cSld>
  <p:clrMapOvr>
    <a:masterClrMapping/>
  </p:clrMapOvr>
  <p:transition>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Pictures\community-language-learning-cll-3-638.jpg"/>
          <p:cNvPicPr>
            <a:picLocks noGrp="1" noChangeAspect="1" noChangeArrowheads="1"/>
          </p:cNvPicPr>
          <p:nvPr>
            <p:ph idx="1"/>
          </p:nvPr>
        </p:nvPicPr>
        <p:blipFill>
          <a:blip r:embed="rId2"/>
          <a:srcRect/>
          <a:stretch>
            <a:fillRect/>
          </a:stretch>
        </p:blipFill>
        <p:spPr bwMode="auto">
          <a:xfrm>
            <a:off x="714348" y="1357298"/>
            <a:ext cx="7572428" cy="5000660"/>
          </a:xfrm>
          <a:prstGeom prst="rect">
            <a:avLst/>
          </a:prstGeom>
          <a:noFill/>
        </p:spPr>
      </p:pic>
      <p:sp>
        <p:nvSpPr>
          <p:cNvPr id="2" name="عنوان 1"/>
          <p:cNvSpPr>
            <a:spLocks noGrp="1"/>
          </p:cNvSpPr>
          <p:nvPr>
            <p:ph type="title"/>
          </p:nvPr>
        </p:nvSpPr>
        <p:spPr/>
        <p:txBody>
          <a:bodyPr/>
          <a:lstStyle/>
          <a:p>
            <a:r>
              <a:rPr lang="en-US" dirty="0" smtClean="0"/>
              <a:t>Introduction</a:t>
            </a:r>
            <a:endParaRPr lang="ar-IQ" dirty="0"/>
          </a:p>
        </p:txBody>
      </p:sp>
    </p:spTree>
  </p:cSld>
  <p:clrMapOvr>
    <a:masterClrMapping/>
  </p:clrMapOvr>
  <p:transition>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buNone/>
            </a:pPr>
            <a:endParaRPr lang="ar-IQ" dirty="0"/>
          </a:p>
        </p:txBody>
      </p:sp>
      <p:sp>
        <p:nvSpPr>
          <p:cNvPr id="3" name="عنوان 2"/>
          <p:cNvSpPr>
            <a:spLocks noGrp="1"/>
          </p:cNvSpPr>
          <p:nvPr>
            <p:ph type="title"/>
          </p:nvPr>
        </p:nvSpPr>
        <p:spPr/>
        <p:txBody>
          <a:bodyPr/>
          <a:lstStyle/>
          <a:p>
            <a:pPr algn="ctr" rtl="0"/>
            <a:r>
              <a:rPr lang="en-US" dirty="0" smtClean="0"/>
              <a:t>Disadvantages</a:t>
            </a:r>
            <a:endParaRPr lang="ar-IQ" dirty="0"/>
          </a:p>
        </p:txBody>
      </p:sp>
    </p:spTree>
  </p:cSld>
  <p:clrMapOvr>
    <a:masterClrMapping/>
  </p:clrMapOvr>
  <p:transition>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IQ"/>
          </a:p>
        </p:txBody>
      </p:sp>
      <p:sp>
        <p:nvSpPr>
          <p:cNvPr id="3" name="عنوان 2"/>
          <p:cNvSpPr>
            <a:spLocks noGrp="1"/>
          </p:cNvSpPr>
          <p:nvPr>
            <p:ph type="title"/>
          </p:nvPr>
        </p:nvSpPr>
        <p:spPr/>
        <p:txBody>
          <a:bodyPr/>
          <a:lstStyle/>
          <a:p>
            <a:endParaRPr lang="ar-IQ"/>
          </a:p>
        </p:txBody>
      </p:sp>
    </p:spTree>
  </p:cSld>
  <p:clrMapOvr>
    <a:masterClrMapping/>
  </p:clrMapOvr>
  <p:transition>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a:bodyPr>
          <a:lstStyle/>
          <a:p>
            <a:pPr algn="l" rtl="0">
              <a:buNone/>
            </a:pPr>
            <a:r>
              <a:rPr lang="en-US" dirty="0" smtClean="0"/>
              <a:t>Give the reason for the following :</a:t>
            </a:r>
          </a:p>
          <a:p>
            <a:pPr marL="514350" indent="-514350" algn="l" rtl="0">
              <a:buAutoNum type="arabicPeriod"/>
            </a:pPr>
            <a:r>
              <a:rPr lang="en-US" dirty="0" smtClean="0"/>
              <a:t>The teacher should start with greeting the students, introduce himself and has students introduce themselves.</a:t>
            </a:r>
          </a:p>
          <a:p>
            <a:pPr marL="514350" indent="-514350" algn="l" rtl="0">
              <a:buAutoNum type="arabicPeriod"/>
            </a:pPr>
            <a:r>
              <a:rPr lang="en-US" dirty="0" smtClean="0"/>
              <a:t>The teacher should tell the students what they are going to do.</a:t>
            </a:r>
          </a:p>
          <a:p>
            <a:pPr marL="514350" indent="-514350" algn="l" rtl="0">
              <a:buAutoNum type="arabicPeriod"/>
            </a:pPr>
            <a:r>
              <a:rPr lang="en-US" dirty="0" smtClean="0"/>
              <a:t>The first activity done is by making students have conversation</a:t>
            </a:r>
          </a:p>
          <a:p>
            <a:pPr marL="514350" indent="-514350" algn="l" rtl="0">
              <a:buAutoNum type="arabicPeriod"/>
            </a:pPr>
            <a:r>
              <a:rPr lang="en-US" dirty="0" smtClean="0"/>
              <a:t>When students perform, the teacher should stand behind them</a:t>
            </a:r>
            <a:endParaRPr lang="ar-IQ"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a:bodyPr>
          <a:lstStyle/>
          <a:p>
            <a:pPr algn="l" rtl="0">
              <a:buNone/>
            </a:pPr>
            <a:r>
              <a:rPr lang="en-US" dirty="0" smtClean="0"/>
              <a:t>5. The teacher translates what the students want to say</a:t>
            </a:r>
          </a:p>
          <a:p>
            <a:pPr algn="l" rtl="0">
              <a:buNone/>
            </a:pPr>
            <a:r>
              <a:rPr lang="en-US" dirty="0" smtClean="0"/>
              <a:t>6. First Feedback : The students are invited to talk about how they felt during conversation</a:t>
            </a:r>
          </a:p>
          <a:p>
            <a:pPr algn="l" rtl="0">
              <a:buNone/>
            </a:pPr>
            <a:r>
              <a:rPr lang="en-US" dirty="0" smtClean="0"/>
              <a:t>7. The teacher listens to his/her students but not giving advice</a:t>
            </a:r>
          </a:p>
          <a:p>
            <a:pPr algn="l" rtl="0">
              <a:buNone/>
            </a:pPr>
            <a:r>
              <a:rPr lang="en-US" dirty="0" smtClean="0"/>
              <a:t>8. Students should not be made two tasks at the same time</a:t>
            </a:r>
          </a:p>
          <a:p>
            <a:pPr algn="l" rtl="0">
              <a:buNone/>
            </a:pPr>
            <a:r>
              <a:rPr lang="en-US" dirty="0" smtClean="0"/>
              <a:t>9. Human Computer : The students should choose which part of the dialogue or word they want to </a:t>
            </a:r>
            <a:r>
              <a:rPr lang="en-US" dirty="0" err="1" smtClean="0"/>
              <a:t>practise</a:t>
            </a:r>
            <a:r>
              <a:rPr lang="en-US" dirty="0" smtClean="0"/>
              <a:t> </a:t>
            </a:r>
          </a:p>
          <a:p>
            <a:pPr algn="l" rtl="0">
              <a:buNone/>
            </a:pPr>
            <a:endParaRPr lang="en-US" dirty="0" smtClean="0"/>
          </a:p>
          <a:p>
            <a:pPr algn="l" rtl="0">
              <a:buNone/>
            </a:pPr>
            <a:endParaRPr lang="ar-IQ" dirty="0"/>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US" dirty="0" smtClean="0"/>
              <a:t>10. The teacher repeats after the students</a:t>
            </a:r>
          </a:p>
          <a:p>
            <a:pPr algn="l" rtl="0">
              <a:buNone/>
            </a:pPr>
            <a:r>
              <a:rPr lang="en-US" dirty="0" smtClean="0"/>
              <a:t>11. The students should work in groups</a:t>
            </a:r>
          </a:p>
          <a:p>
            <a:pPr algn="l" rtl="0">
              <a:buNone/>
            </a:pPr>
            <a:r>
              <a:rPr lang="en-US" dirty="0" smtClean="0"/>
              <a:t>12. Second Feedback : The students are asked to talk about the experience they have had</a:t>
            </a:r>
          </a:p>
          <a:p>
            <a:pPr algn="l" rtl="0">
              <a:buNone/>
            </a:pPr>
            <a:r>
              <a:rPr lang="en-US" dirty="0" smtClean="0"/>
              <a:t>13. The syllabus is made by the students themselves</a:t>
            </a:r>
            <a:endParaRPr lang="ar-IQ" dirty="0"/>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dirty="0" smtClean="0"/>
              <a:t>Curran believes that target language learners pass through five stages as they go from being a beginning language learner to an advanced language learner :</a:t>
            </a:r>
          </a:p>
          <a:p>
            <a:pPr algn="l" rtl="0">
              <a:buNone/>
            </a:pPr>
            <a:r>
              <a:rPr lang="en-US" dirty="0" smtClean="0"/>
              <a:t>Stage 1 : Like an infant, completely dependent, repeats utterances, overhears others interactions</a:t>
            </a:r>
            <a:endParaRPr lang="ar-IQ" dirty="0"/>
          </a:p>
        </p:txBody>
      </p:sp>
      <p:sp>
        <p:nvSpPr>
          <p:cNvPr id="2" name="عنوان 1"/>
          <p:cNvSpPr>
            <a:spLocks noGrp="1"/>
          </p:cNvSpPr>
          <p:nvPr>
            <p:ph type="title"/>
          </p:nvPr>
        </p:nvSpPr>
        <p:spPr/>
        <p:txBody>
          <a:bodyPr>
            <a:normAutofit fontScale="90000"/>
          </a:bodyPr>
          <a:lstStyle/>
          <a:p>
            <a:pPr rtl="0"/>
            <a:r>
              <a:rPr lang="en-US" dirty="0" smtClean="0"/>
              <a:t>Stages of learning according to CLL</a:t>
            </a:r>
            <a:endParaRPr lang="ar-IQ"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lstStyle/>
          <a:p>
            <a:pPr algn="l" rtl="0">
              <a:buNone/>
            </a:pPr>
            <a:r>
              <a:rPr lang="en-US" dirty="0" smtClean="0"/>
              <a:t>Stage 2 : try to be independent when producing simple expressions</a:t>
            </a:r>
          </a:p>
          <a:p>
            <a:pPr algn="l" rtl="0">
              <a:buNone/>
            </a:pPr>
            <a:r>
              <a:rPr lang="en-US" dirty="0" smtClean="0"/>
              <a:t>Stage 3 : begin to understand directly in the target language</a:t>
            </a:r>
          </a:p>
          <a:p>
            <a:pPr algn="l" rtl="0">
              <a:buNone/>
            </a:pPr>
            <a:r>
              <a:rPr lang="en-US" dirty="0" smtClean="0"/>
              <a:t>Stage 4 : function independently, but ask for correction</a:t>
            </a:r>
          </a:p>
          <a:p>
            <a:pPr algn="l" rtl="0">
              <a:buNone/>
            </a:pPr>
            <a:r>
              <a:rPr lang="en-US" dirty="0" smtClean="0"/>
              <a:t>Stage 5 : improve their understanding of the target language conversation as well as grammar, producing language confidently </a:t>
            </a:r>
            <a:endParaRPr lang="ar-IQ"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indent="-514350" algn="just" rtl="0">
              <a:buAutoNum type="arabicPeriod"/>
            </a:pPr>
            <a:r>
              <a:rPr lang="en-US" dirty="0" smtClean="0"/>
              <a:t>Teacher’s Objective : It is to teach the target language learners in a </a:t>
            </a:r>
            <a:r>
              <a:rPr lang="en-US" dirty="0" err="1" smtClean="0"/>
              <a:t>nondefensive</a:t>
            </a:r>
            <a:r>
              <a:rPr lang="en-US" dirty="0" smtClean="0"/>
              <a:t>                 ( secure ) environment the following :</a:t>
            </a:r>
          </a:p>
          <a:p>
            <a:pPr marL="624078" indent="-514350" algn="just" rtl="0">
              <a:buAutoNum type="alphaUcPeriod"/>
            </a:pPr>
            <a:r>
              <a:rPr lang="en-US" dirty="0" smtClean="0"/>
              <a:t>Using language for communication</a:t>
            </a:r>
          </a:p>
          <a:p>
            <a:pPr marL="624078" indent="-514350" algn="just" rtl="0">
              <a:buAutoNum type="alphaUcPeriod"/>
            </a:pPr>
            <a:r>
              <a:rPr lang="en-US" dirty="0" smtClean="0"/>
              <a:t>Be responsible of their own learning</a:t>
            </a:r>
          </a:p>
          <a:p>
            <a:pPr marL="624078" indent="-514350" algn="just" rtl="0">
              <a:buAutoNum type="alphaUcPeriod"/>
            </a:pPr>
            <a:r>
              <a:rPr lang="en-US" dirty="0" smtClean="0"/>
              <a:t>Learn from one another ( to behave as one community )</a:t>
            </a:r>
            <a:endParaRPr lang="ar-IQ" dirty="0"/>
          </a:p>
        </p:txBody>
      </p:sp>
      <p:sp>
        <p:nvSpPr>
          <p:cNvPr id="3" name="عنوان 2"/>
          <p:cNvSpPr>
            <a:spLocks noGrp="1"/>
          </p:cNvSpPr>
          <p:nvPr>
            <p:ph type="title"/>
          </p:nvPr>
        </p:nvSpPr>
        <p:spPr/>
        <p:txBody>
          <a:bodyPr/>
          <a:lstStyle/>
          <a:p>
            <a:pPr algn="ctr" rtl="0"/>
            <a:r>
              <a:rPr lang="en-US" dirty="0" smtClean="0"/>
              <a:t>Principles</a:t>
            </a:r>
            <a:endParaRPr lang="ar-IQ" dirty="0"/>
          </a:p>
        </p:txBody>
      </p:sp>
    </p:spTree>
  </p:cSld>
  <p:clrMapOvr>
    <a:masterClrMapping/>
  </p:clrMapOvr>
  <p:transition>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229600" cy="5578687"/>
          </a:xfrm>
        </p:spPr>
        <p:txBody>
          <a:bodyPr/>
          <a:lstStyle/>
          <a:p>
            <a:pPr algn="l" rtl="0">
              <a:buNone/>
            </a:pPr>
            <a:r>
              <a:rPr lang="en-US" dirty="0" smtClean="0"/>
              <a:t>2. Teacher’s / students’ Roles :</a:t>
            </a:r>
          </a:p>
          <a:p>
            <a:pPr algn="l" rtl="0">
              <a:buNone/>
            </a:pPr>
            <a:r>
              <a:rPr lang="en-US" dirty="0" smtClean="0"/>
              <a:t>The teacher plays two significant roles : counselor and teacher</a:t>
            </a:r>
          </a:p>
          <a:p>
            <a:pPr algn="l" rtl="0">
              <a:buNone/>
            </a:pPr>
            <a:r>
              <a:rPr lang="en-US" dirty="0" smtClean="0"/>
              <a:t>The students’ roles change from being totally dependent on the teacher in the first three stages to being independent in the fourth and fifth stages. </a:t>
            </a:r>
          </a:p>
          <a:p>
            <a:pPr algn="l" rtl="0">
              <a:buNone/>
            </a:pPr>
            <a:r>
              <a:rPr lang="en-US" dirty="0" smtClean="0"/>
              <a:t>As for accuracy and fluency, the teacher should focus on fluency in the first three stages and on accuracy in the last two. </a:t>
            </a:r>
            <a:endParaRPr lang="ar-IQ" dirty="0"/>
          </a:p>
        </p:txBody>
      </p:sp>
    </p:spTree>
  </p:cSld>
  <p:clrMapOvr>
    <a:masterClrMapping/>
  </p:clrMapOvr>
  <p:transition>
    <p:plu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951</Words>
  <PresentationFormat>عرض على الشاشة (3:4)‏</PresentationFormat>
  <Paragraphs>81</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ملتقى</vt:lpstr>
      <vt:lpstr>Community Language Learning CLL</vt:lpstr>
      <vt:lpstr>Introduction</vt:lpstr>
      <vt:lpstr>الشريحة 3</vt:lpstr>
      <vt:lpstr>الشريحة 4</vt:lpstr>
      <vt:lpstr>الشريحة 5</vt:lpstr>
      <vt:lpstr>Stages of learning according to CLL</vt:lpstr>
      <vt:lpstr>الشريحة 7</vt:lpstr>
      <vt:lpstr>Principles</vt:lpstr>
      <vt:lpstr>الشريحة 9</vt:lpstr>
      <vt:lpstr>الشريحة 10</vt:lpstr>
      <vt:lpstr>الشريحة 11</vt:lpstr>
      <vt:lpstr>الشريحة 12</vt:lpstr>
      <vt:lpstr>الشريحة 13</vt:lpstr>
      <vt:lpstr>الشريحة 14</vt:lpstr>
      <vt:lpstr>الشريحة 15</vt:lpstr>
      <vt:lpstr>Techniques</vt:lpstr>
      <vt:lpstr>Advantages</vt:lpstr>
      <vt:lpstr>Advantages</vt:lpstr>
      <vt:lpstr>Disadvantages</vt:lpstr>
      <vt:lpstr>Disadvantages</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Language Learning CLL</dc:title>
  <dc:creator>acer-</dc:creator>
  <cp:lastModifiedBy>ALI SAHIUNY</cp:lastModifiedBy>
  <cp:revision>33</cp:revision>
  <dcterms:created xsi:type="dcterms:W3CDTF">2017-12-23T18:31:20Z</dcterms:created>
  <dcterms:modified xsi:type="dcterms:W3CDTF">2018-02-18T19:04:22Z</dcterms:modified>
</cp:coreProperties>
</file>